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8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8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7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5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8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0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3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2D27-7B00-401A-A7D4-2DADF2B097B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76EA1-4D5F-48A1-9899-C0FB55C61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9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theringplace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51" y="123735"/>
            <a:ext cx="2590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51851" y="123735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1400" dirty="0" smtClean="0">
                <a:solidFill>
                  <a:srgbClr val="006600"/>
                </a:solidFill>
                <a:latin typeface="Footlight MT Light" panose="0204060206030A020304" pitchFamily="18" charset="0"/>
                <a:ea typeface="Times New Roman"/>
                <a:cs typeface="Times New Roman"/>
              </a:rPr>
              <a:t>Ideal location for  your </a:t>
            </a:r>
          </a:p>
          <a:p>
            <a:pPr algn="ctr"/>
            <a:r>
              <a:rPr lang="en-US" sz="1600" b="1" kern="1400" dirty="0" smtClean="0">
                <a:solidFill>
                  <a:srgbClr val="006600"/>
                </a:solidFill>
                <a:latin typeface="Footlight MT Light" panose="0204060206030A020304" pitchFamily="18" charset="0"/>
                <a:ea typeface="Times New Roman"/>
                <a:cs typeface="Times New Roman"/>
              </a:rPr>
              <a:t>wedding, meeting, reunion, memorial </a:t>
            </a:r>
          </a:p>
          <a:p>
            <a:pPr algn="ctr"/>
            <a:r>
              <a:rPr lang="en-US" sz="1600" b="1" kern="1400" dirty="0" smtClean="0">
                <a:solidFill>
                  <a:srgbClr val="006600"/>
                </a:solidFill>
                <a:latin typeface="Footlight MT Light" panose="0204060206030A020304" pitchFamily="18" charset="0"/>
                <a:ea typeface="Times New Roman"/>
                <a:cs typeface="Times New Roman"/>
              </a:rPr>
              <a:t>service, reception, company party, or </a:t>
            </a:r>
          </a:p>
          <a:p>
            <a:pPr algn="ctr"/>
            <a:r>
              <a:rPr lang="en-US" sz="1600" b="1" kern="1400" dirty="0" smtClean="0">
                <a:solidFill>
                  <a:srgbClr val="006600"/>
                </a:solidFill>
                <a:latin typeface="Footlight MT Light" panose="0204060206030A020304" pitchFamily="18" charset="0"/>
                <a:ea typeface="Times New Roman"/>
                <a:cs typeface="Times New Roman"/>
              </a:rPr>
              <a:t>holiday get-together</a:t>
            </a:r>
            <a:r>
              <a:rPr lang="en-US" sz="1600" b="1" kern="1400" dirty="0" smtClean="0">
                <a:solidFill>
                  <a:srgbClr val="006600"/>
                </a:solidFill>
                <a:latin typeface="Apple Chancery" panose="03020702040506060504" pitchFamily="66" charset="0"/>
                <a:ea typeface="Times New Roman"/>
                <a:cs typeface="Times New Roman"/>
              </a:rPr>
              <a:t>.</a:t>
            </a:r>
          </a:p>
          <a:p>
            <a:pPr algn="ctr"/>
            <a:r>
              <a:rPr lang="en-US" sz="1600" kern="1400" dirty="0" smtClean="0">
                <a:solidFill>
                  <a:srgbClr val="006600"/>
                </a:solidFill>
                <a:latin typeface="+mj-lt"/>
                <a:cs typeface="Times New Roman"/>
              </a:rPr>
              <a:t>www.thegatheringplaceatpinetop.com</a:t>
            </a:r>
            <a:endParaRPr lang="en-US" sz="16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0"/>
            <a:ext cx="4038600" cy="2647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1371600"/>
            <a:ext cx="2895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2020  Rates</a:t>
            </a:r>
            <a:endParaRPr lang="en-US" sz="2800" u="sng" dirty="0">
              <a:solidFill>
                <a:srgbClr val="339933"/>
              </a:solidFill>
              <a:latin typeface="Footlight MT Light" panose="0204060206030A020304" pitchFamily="18" charset="0"/>
            </a:endParaRPr>
          </a:p>
          <a:p>
            <a:endParaRPr lang="en-US" sz="2000" b="1" dirty="0" smtClean="0">
              <a:solidFill>
                <a:srgbClr val="339933"/>
              </a:solidFill>
              <a:latin typeface="Footlight MT Light" panose="0204060206030A020304" pitchFamily="18" charset="0"/>
            </a:endParaRPr>
          </a:p>
          <a:p>
            <a:r>
              <a:rPr lang="en-US" sz="2000" b="1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Weddings &amp; Receptions:</a:t>
            </a:r>
          </a:p>
          <a:p>
            <a:pPr algn="ctr"/>
            <a:r>
              <a:rPr lang="en-US" sz="2000" b="1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24 Hours  $4,100.00</a:t>
            </a:r>
          </a:p>
          <a:p>
            <a:pPr algn="ctr"/>
            <a:r>
              <a:rPr lang="en-US" sz="1000" b="1" smtClean="0">
                <a:solidFill>
                  <a:srgbClr val="339933"/>
                </a:solidFill>
                <a:latin typeface="Footlight MT Light" panose="0204060206030A020304" pitchFamily="18" charset="0"/>
              </a:rPr>
              <a:t>$1,370  </a:t>
            </a:r>
            <a:r>
              <a:rPr lang="en-US" sz="1000" b="1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due at signing</a:t>
            </a:r>
          </a:p>
          <a:p>
            <a:pPr marL="171450" indent="-171450" algn="ctr">
              <a:buFont typeface="Arial" charset="0"/>
              <a:buChar char="•"/>
            </a:pPr>
            <a:r>
              <a:rPr lang="en-US" sz="1200" b="1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See page 2 for included amenities</a:t>
            </a:r>
          </a:p>
          <a:p>
            <a:pPr marL="171450" indent="-171450">
              <a:buFont typeface="Arial" charset="0"/>
              <a:buChar char="•"/>
            </a:pPr>
            <a:endParaRPr lang="en-US" sz="1200" b="1" dirty="0" smtClean="0">
              <a:solidFill>
                <a:srgbClr val="33993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010400"/>
            <a:ext cx="1683512" cy="10571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806827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     Contact: Rachel</a:t>
            </a:r>
            <a:endParaRPr lang="en-US" b="1" dirty="0">
              <a:solidFill>
                <a:srgbClr val="339933"/>
              </a:solidFill>
              <a:latin typeface="Footlight MT Light" panose="0204060206030A020304" pitchFamily="18" charset="0"/>
            </a:endParaRPr>
          </a:p>
          <a:p>
            <a:r>
              <a:rPr lang="en-US" b="1" dirty="0" smtClean="0">
                <a:solidFill>
                  <a:srgbClr val="339933"/>
                </a:solidFill>
                <a:latin typeface="Footlight MT Light" panose="0204060206030A020304" pitchFamily="18" charset="0"/>
              </a:rPr>
              <a:t>     (928) 369-4000</a:t>
            </a:r>
          </a:p>
          <a:p>
            <a:r>
              <a:rPr lang="en-US" sz="1400" b="1" smtClean="0">
                <a:solidFill>
                  <a:srgbClr val="339933"/>
                </a:solidFill>
                <a:latin typeface="Century Schoolbook" panose="02040604050505020304" pitchFamily="18" charset="0"/>
              </a:rPr>
              <a:t>  rachel@resortaz.com </a:t>
            </a:r>
            <a:r>
              <a:rPr lang="en-US" b="1" smtClean="0">
                <a:solidFill>
                  <a:srgbClr val="339933"/>
                </a:solidFill>
                <a:latin typeface="Footlight MT Light" panose="0204060206030A020304" pitchFamily="18" charset="0"/>
              </a:rPr>
              <a:t> </a:t>
            </a:r>
            <a:endParaRPr lang="en-US" b="1" dirty="0">
              <a:solidFill>
                <a:srgbClr val="339933"/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" y="6692963"/>
            <a:ext cx="4122222" cy="2443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885850"/>
            <a:ext cx="330962" cy="25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902" y="8839200"/>
            <a:ext cx="239898" cy="2854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0" y="4207493"/>
            <a:ext cx="3632860" cy="2421907"/>
          </a:xfrm>
          <a:prstGeom prst="rect">
            <a:avLst/>
          </a:prstGeom>
        </p:spPr>
      </p:pic>
      <p:pic>
        <p:nvPicPr>
          <p:cNvPr id="1027" name="Picture 3" descr="C:\Users\Joe Marchant\Documents\The Gathering Place\Brides Room and more pixs\Bridal Roo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494" y="3505200"/>
            <a:ext cx="2415382" cy="160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e Marchant\Documents\The Gathering Place\Brides Room and more pixs\Wash Basin &amp; Makeup Station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81600"/>
            <a:ext cx="2438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69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theringplace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243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847167"/>
            <a:ext cx="6705600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4756 Buck Springs Road, Pinetop, Arizona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Optima" panose="020B0502050508020304" pitchFamily="34" charset="0"/>
                <a:ea typeface="Times New Roman" pitchFamily="18" charset="0"/>
                <a:cs typeface="Arial" pitchFamily="34" charset="0"/>
              </a:rPr>
              <a:t>www.thegatheringplaceatpinetop.com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pitchFamily="34" charset="0"/>
              </a:rPr>
              <a:t>Amenities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pproximately 3000 square feet inside</a:t>
            </a:r>
            <a:r>
              <a:rPr kumimoji="0" lang="en-US" sz="11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barn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Large outdoor ceremony area – accommodates 200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Rustic pine wedding arch outside that can be decorated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 white wedding chairs for </a:t>
            </a:r>
            <a:r>
              <a:rPr kumimoji="0" lang="en-US" sz="1100" b="1" i="1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outside seating</a:t>
            </a:r>
            <a:endParaRPr lang="en-US" sz="1100" b="1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Casual outdoor seating on open patio area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100" b="1" i="1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mple parking on 2 acres, 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en’s and women’s </a:t>
            </a: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estrooms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ADA compliant portable outdoor restroom April through October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eautiful bride’s room with full length mirrors and 6 make-up stations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itchen with range, refrigerator and microwave oven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Many lighting options for just the right atmosphere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AV projector and screen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aptop computer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Podium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Wifi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Indoor t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ables and banquet chairs for </a:t>
            </a: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guests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15-5ft round tables, 12-8ft rectangular tables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White floor length linens for indoor banquet tables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Round cake table; two beverage service tables 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Three folding picnic tables, two wood picnic tables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 hours guaranteed for weddings and receptions.  Friday access for Saturday weddings for almost 48 hours at no extra charge</a:t>
            </a:r>
            <a:endParaRPr lang="en-US" sz="1100" b="1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$400 of venue price returned to </a:t>
            </a:r>
            <a:r>
              <a:rPr lang="en-US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guest</a:t>
            </a:r>
            <a:r>
              <a:rPr kumimoji="0" lang="en-US" sz="11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all conditions of the contract are met.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b="1" i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Please contact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Frank M.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Smith &amp; Associates, Inc.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for an appointment to preview this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facility and check availability.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ootlight MT Light" panose="0204060206030A020304" pitchFamily="18" charset="0"/>
                <a:ea typeface="Times New Roman" pitchFamily="18" charset="0"/>
                <a:cs typeface="Arial" pitchFamily="34" charset="0"/>
              </a:rPr>
              <a:t>(928) 369-4000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1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7086</TotalTime>
  <Words>260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Microsoft JhengHei Light</vt:lpstr>
      <vt:lpstr>Apple Chancery</vt:lpstr>
      <vt:lpstr>Arial</vt:lpstr>
      <vt:lpstr>Calibri</vt:lpstr>
      <vt:lpstr>Century Schoolbook</vt:lpstr>
      <vt:lpstr>Footlight MT Light</vt:lpstr>
      <vt:lpstr>Optima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Rathbun</dc:creator>
  <cp:lastModifiedBy>Debbie DeCinko</cp:lastModifiedBy>
  <cp:revision>90</cp:revision>
  <cp:lastPrinted>2018-11-16T21:01:41Z</cp:lastPrinted>
  <dcterms:created xsi:type="dcterms:W3CDTF">2011-10-18T18:09:20Z</dcterms:created>
  <dcterms:modified xsi:type="dcterms:W3CDTF">2018-11-16T21:05:00Z</dcterms:modified>
</cp:coreProperties>
</file>